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72" r:id="rId13"/>
    <p:sldId id="273" r:id="rId14"/>
    <p:sldId id="274" r:id="rId15"/>
    <p:sldId id="275" r:id="rId16"/>
    <p:sldId id="276" r:id="rId17"/>
    <p:sldId id="286" r:id="rId18"/>
    <p:sldId id="268" r:id="rId19"/>
    <p:sldId id="267" r:id="rId20"/>
    <p:sldId id="269" r:id="rId21"/>
    <p:sldId id="270" r:id="rId22"/>
    <p:sldId id="271" r:id="rId23"/>
    <p:sldId id="287" r:id="rId24"/>
    <p:sldId id="278" r:id="rId25"/>
    <p:sldId id="279" r:id="rId26"/>
    <p:sldId id="280" r:id="rId27"/>
    <p:sldId id="288" r:id="rId28"/>
    <p:sldId id="281" r:id="rId29"/>
    <p:sldId id="282" r:id="rId30"/>
    <p:sldId id="283" r:id="rId31"/>
    <p:sldId id="289" r:id="rId32"/>
    <p:sldId id="291" r:id="rId33"/>
    <p:sldId id="293" r:id="rId34"/>
    <p:sldId id="292" r:id="rId35"/>
    <p:sldId id="294" r:id="rId36"/>
    <p:sldId id="295" r:id="rId37"/>
    <p:sldId id="301" r:id="rId38"/>
    <p:sldId id="297" r:id="rId39"/>
    <p:sldId id="300" r:id="rId40"/>
    <p:sldId id="303" r:id="rId41"/>
    <p:sldId id="299" r:id="rId42"/>
    <p:sldId id="28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19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66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10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410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2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093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89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57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222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250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894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715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247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809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2125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519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01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3324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814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65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Machine Learning –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Componentes</a:t>
            </a:r>
            <a:r>
              <a:rPr lang="en-GB" dirty="0">
                <a:solidFill>
                  <a:srgbClr val="FF0000"/>
                </a:solidFill>
              </a:rPr>
              <a:t> de una Serie Temporal</a:t>
            </a:r>
            <a:endParaRPr dirty="0"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s-E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 cíclicas: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Son patrones que se repiten a gran escala, como las recesiones y los crecimientos de la economía. Son poco frecuentes.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Descomposiciones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Aditiva</a:t>
            </a:r>
            <a:r>
              <a:rPr lang="en-GB" dirty="0">
                <a:solidFill>
                  <a:srgbClr val="FF0000"/>
                </a:solidFill>
              </a:rPr>
              <a:t> y </a:t>
            </a:r>
            <a:r>
              <a:rPr lang="en-GB" dirty="0" err="1">
                <a:solidFill>
                  <a:srgbClr val="FF0000"/>
                </a:solidFill>
              </a:rPr>
              <a:t>Multiplicativa</a:t>
            </a:r>
            <a:endParaRPr dirty="0"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4" y="1690825"/>
            <a:ext cx="3574902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Tendecncia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cíclicas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(Cyclic variation)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(Residuals)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126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944026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7256176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Estacionariedad</a:t>
            </a:r>
            <a:endParaRPr dirty="0"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(stationary)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169140"/>
            <a:ext cx="10689000" cy="143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autoregresivas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Time Series.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estén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estacionariedad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para que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alta.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totalmente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hay presencia de tendencia positiva, la media y varianza muestral aumentarán y se subestimará a la media y varianza en periodos posteriores. Por tanto, si la media y la varianza no están bien definidas, tampoco lo serán las predicciones (no tanto).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715347" y="365125"/>
            <a:ext cx="1076130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¿</a:t>
            </a:r>
            <a:r>
              <a:rPr lang="en-GB" sz="4300" dirty="0" err="1">
                <a:solidFill>
                  <a:srgbClr val="FF0000"/>
                </a:solidFill>
              </a:rPr>
              <a:t>Cómo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compruebo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si</a:t>
            </a:r>
            <a:r>
              <a:rPr lang="en-GB" sz="4300" dirty="0">
                <a:solidFill>
                  <a:srgbClr val="FF0000"/>
                </a:solidFill>
              </a:rPr>
              <a:t> una </a:t>
            </a:r>
            <a:r>
              <a:rPr lang="en-GB" sz="4300" dirty="0" err="1">
                <a:solidFill>
                  <a:srgbClr val="FF0000"/>
                </a:solidFill>
              </a:rPr>
              <a:t>serie</a:t>
            </a:r>
            <a:r>
              <a:rPr lang="en-GB" sz="4300" dirty="0">
                <a:solidFill>
                  <a:srgbClr val="FF0000"/>
                </a:solidFill>
              </a:rPr>
              <a:t> es </a:t>
            </a:r>
            <a:r>
              <a:rPr lang="en-GB" sz="4300" dirty="0" err="1">
                <a:solidFill>
                  <a:srgbClr val="FF0000"/>
                </a:solidFill>
              </a:rPr>
              <a:t>Estacionaria</a:t>
            </a:r>
            <a:r>
              <a:rPr lang="en-GB" sz="4300" dirty="0">
                <a:solidFill>
                  <a:srgbClr val="FF0000"/>
                </a:solidFill>
              </a:rPr>
              <a:t>?</a:t>
            </a:r>
            <a:endParaRPr sz="43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variable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sirve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sus lags,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24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tanto.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Time Series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Modelos</a:t>
            </a:r>
            <a:r>
              <a:rPr lang="en-GB" dirty="0">
                <a:solidFill>
                  <a:srgbClr val="FFFFFF"/>
                </a:solidFill>
              </a:rPr>
              <a:t> de </a:t>
            </a:r>
            <a:r>
              <a:rPr lang="en-GB" dirty="0" err="1">
                <a:solidFill>
                  <a:srgbClr val="FFFFFF"/>
                </a:solidFill>
              </a:rPr>
              <a:t>predicción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94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Series 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Analítica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Simple Exponential Smoothing (SES)</a:t>
            </a:r>
            <a:endParaRPr dirty="0"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alpha (0-1),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suaviza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La idea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ponderada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714601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921000" y="3355653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SES para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es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mayor es alfa,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asemeja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851" y="4334553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469676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932" y="4334553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0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Double Exponential Smoothing (DES)</a:t>
            </a:r>
            <a:endParaRPr dirty="0"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Time Series. Double Exponential Smoothing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sin seasonality,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alfa,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beta.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k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próximos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puntos: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21" y="2881097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7026B769-1893-4026-B4DF-C2C7342F7805}"/>
              </a:ext>
            </a:extLst>
          </p:cNvPr>
          <p:cNvGrpSpPr/>
          <p:nvPr/>
        </p:nvGrpSpPr>
        <p:grpSpPr>
          <a:xfrm>
            <a:off x="5029201" y="2489880"/>
            <a:ext cx="4322783" cy="477649"/>
            <a:chOff x="5029201" y="2489880"/>
            <a:chExt cx="4322783" cy="477649"/>
          </a:xfrm>
        </p:grpSpPr>
        <p:pic>
          <p:nvPicPr>
            <p:cNvPr id="220" name="Google Shape;220;ga8b485b1ff_0_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2709" y="2489880"/>
              <a:ext cx="2019275" cy="3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Flecha: doblada 16">
              <a:extLst>
                <a:ext uri="{FF2B5EF4-FFF2-40B4-BE49-F238E27FC236}">
                  <a16:creationId xmlns:a16="http://schemas.microsoft.com/office/drawing/2014/main" id="{3B24FD51-F36B-4B52-A79B-B88E4E912D96}"/>
                </a:ext>
              </a:extLst>
            </p:cNvPr>
            <p:cNvSpPr/>
            <p:nvPr/>
          </p:nvSpPr>
          <p:spPr>
            <a:xfrm>
              <a:off x="5029201" y="2489880"/>
              <a:ext cx="2303508" cy="477649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F7E7F9E-1A73-4791-B37A-77B3884FACD8}"/>
              </a:ext>
            </a:extLst>
          </p:cNvPr>
          <p:cNvGrpSpPr/>
          <p:nvPr/>
        </p:nvGrpSpPr>
        <p:grpSpPr>
          <a:xfrm>
            <a:off x="5561045" y="3324072"/>
            <a:ext cx="3790939" cy="485777"/>
            <a:chOff x="5561045" y="3324072"/>
            <a:chExt cx="3790939" cy="485777"/>
          </a:xfrm>
        </p:grpSpPr>
        <p:pic>
          <p:nvPicPr>
            <p:cNvPr id="221" name="Google Shape;221;ga8b485b1ff_0_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2709" y="3368352"/>
              <a:ext cx="2019275" cy="441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Flecha: doblada 26">
              <a:extLst>
                <a:ext uri="{FF2B5EF4-FFF2-40B4-BE49-F238E27FC236}">
                  <a16:creationId xmlns:a16="http://schemas.microsoft.com/office/drawing/2014/main" id="{1040C68F-BCC7-4184-AFE4-3CFCE6B09C0A}"/>
                </a:ext>
              </a:extLst>
            </p:cNvPr>
            <p:cNvSpPr/>
            <p:nvPr/>
          </p:nvSpPr>
          <p:spPr>
            <a:xfrm flipV="1">
              <a:off x="5561045" y="3324072"/>
              <a:ext cx="1771664" cy="485775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4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03859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204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305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FF9EEBB-3CAD-4F61-92A9-C1F3BDC8D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581" y="4344891"/>
            <a:ext cx="4715088" cy="21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regresión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stationary.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fórmula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beta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 -1 a 1, y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epsilon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 o 2.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intercept.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Integrated Moving Average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errores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seasonality. ARIMA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modelará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seasonality?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una REGRESIÓN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Seasonality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implica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(12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24h...),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independencia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los lags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 para series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stationary.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ARIMA</a:t>
            </a:r>
            <a:endParaRPr sz="4300" dirty="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caida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sinusoidal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lag, y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sinusoidal.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lag, y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ciencia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exacta,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iterar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u="sng">
                <a:solidFill>
                  <a:srgbClr val="FF0000"/>
                </a:solidFill>
              </a:rPr>
              <a:t>Valores p y q óptimos</a:t>
            </a:r>
            <a:endParaRPr sz="3700" u="sng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226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 en la forma de la ACF: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u="sng">
                <a:solidFill>
                  <a:srgbClr val="FF0000"/>
                </a:solidFill>
              </a:rPr>
              <a:t>Valores p y q óptimos</a:t>
            </a:r>
            <a:endParaRPr sz="3700" u="sng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0B996D-BFC6-417F-B44F-7DA8F27A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6" y="2072259"/>
            <a:ext cx="8479111" cy="34484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¿</a:t>
            </a:r>
            <a:r>
              <a:rPr lang="en-GB" dirty="0" err="1">
                <a:solidFill>
                  <a:srgbClr val="FF0000"/>
                </a:solidFill>
              </a:rPr>
              <a:t>Qué</a:t>
            </a:r>
            <a:r>
              <a:rPr lang="en-GB" dirty="0">
                <a:solidFill>
                  <a:srgbClr val="FF0000"/>
                </a:solidFill>
              </a:rPr>
              <a:t> es una </a:t>
            </a:r>
            <a:r>
              <a:rPr lang="es-ES" dirty="0">
                <a:solidFill>
                  <a:srgbClr val="FF0000"/>
                </a:solidFill>
              </a:rPr>
              <a:t>Serie Temporal</a:t>
            </a:r>
            <a:r>
              <a:rPr lang="en-GB" dirty="0">
                <a:solidFill>
                  <a:srgbClr val="FF0000"/>
                </a:solidFill>
              </a:rPr>
              <a:t> (o Time Series)?</a:t>
            </a:r>
            <a:endParaRPr dirty="0"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ordenadas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ser: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aéreo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stocks)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(entradas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call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transformar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conjunto de lags,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del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intentaríamos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fuese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clásico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cualquier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LinearRegression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DecisionTreeRegressor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RandomForestRegressor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03020"/>
              </p:ext>
            </p:extLst>
          </p:nvPr>
        </p:nvGraphicFramePr>
        <p:xfrm>
          <a:off x="7164280" y="1989173"/>
          <a:ext cx="2698146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073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1349073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Value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2019-02-04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2019-02-05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120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508450"/>
              </p:ext>
            </p:extLst>
          </p:nvPr>
        </p:nvGraphicFramePr>
        <p:xfrm>
          <a:off x="6916732" y="1989173"/>
          <a:ext cx="4092179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2019-02-04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2019-02-05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18A6AEFF-33D1-405A-9B96-707CE9D6548F}"/>
              </a:ext>
            </a:extLst>
          </p:cNvPr>
          <p:cNvSpPr txBox="1"/>
          <p:nvPr/>
        </p:nvSpPr>
        <p:spPr>
          <a:xfrm>
            <a:off x="8513351" y="1163795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FF0000"/>
                </a:solidFill>
              </a:rPr>
              <a:t>m = 3</a:t>
            </a:r>
          </a:p>
        </p:txBody>
      </p:sp>
    </p:spTree>
    <p:extLst>
      <p:ext uri="{BB962C8B-B14F-4D97-AF65-F5344CB8AC3E}">
        <p14:creationId xmlns:p14="http://schemas.microsoft.com/office/powerpoint/2010/main" val="201231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0194"/>
              </p:ext>
            </p:extLst>
          </p:nvPr>
        </p:nvGraphicFramePr>
        <p:xfrm>
          <a:off x="6916732" y="1989173"/>
          <a:ext cx="4092179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2019-02-04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2019-02-05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18A6AEFF-33D1-405A-9B96-707CE9D6548F}"/>
              </a:ext>
            </a:extLst>
          </p:cNvPr>
          <p:cNvSpPr txBox="1"/>
          <p:nvPr/>
        </p:nvSpPr>
        <p:spPr>
          <a:xfrm>
            <a:off x="8513351" y="1163795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FF0000"/>
                </a:solidFill>
              </a:rPr>
              <a:t>m = 3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4307AD2-0283-41FD-8979-11F656BE0210}"/>
              </a:ext>
            </a:extLst>
          </p:cNvPr>
          <p:cNvCxnSpPr>
            <a:cxnSpLocks/>
          </p:cNvCxnSpPr>
          <p:nvPr/>
        </p:nvCxnSpPr>
        <p:spPr>
          <a:xfrm flipV="1">
            <a:off x="8401050" y="2958645"/>
            <a:ext cx="1952625" cy="981348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379A0E-4597-4BA6-B1BD-87CB4D8C2550}"/>
              </a:ext>
            </a:extLst>
          </p:cNvPr>
          <p:cNvCxnSpPr>
            <a:cxnSpLocks/>
          </p:cNvCxnSpPr>
          <p:nvPr/>
        </p:nvCxnSpPr>
        <p:spPr>
          <a:xfrm flipV="1">
            <a:off x="8401050" y="2616552"/>
            <a:ext cx="1952625" cy="981348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4E093CF-1692-4663-9586-EA694B65B786}"/>
              </a:ext>
            </a:extLst>
          </p:cNvPr>
          <p:cNvCxnSpPr>
            <a:cxnSpLocks/>
          </p:cNvCxnSpPr>
          <p:nvPr/>
        </p:nvCxnSpPr>
        <p:spPr>
          <a:xfrm flipV="1">
            <a:off x="8401050" y="2622945"/>
            <a:ext cx="1303931" cy="655328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06EF702-4BBE-4D2C-8296-8F60073E628F}"/>
              </a:ext>
            </a:extLst>
          </p:cNvPr>
          <p:cNvCxnSpPr>
            <a:cxnSpLocks/>
          </p:cNvCxnSpPr>
          <p:nvPr/>
        </p:nvCxnSpPr>
        <p:spPr>
          <a:xfrm flipV="1">
            <a:off x="8401050" y="2643362"/>
            <a:ext cx="561771" cy="282334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E51C54D-690B-456D-96D1-1CD855378383}"/>
              </a:ext>
            </a:extLst>
          </p:cNvPr>
          <p:cNvCxnSpPr>
            <a:cxnSpLocks/>
          </p:cNvCxnSpPr>
          <p:nvPr/>
        </p:nvCxnSpPr>
        <p:spPr>
          <a:xfrm flipV="1">
            <a:off x="8401050" y="4589507"/>
            <a:ext cx="561771" cy="282334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254E467C-4B7A-4BFB-BC21-8A83999A27B7}"/>
              </a:ext>
            </a:extLst>
          </p:cNvPr>
          <p:cNvCxnSpPr>
            <a:cxnSpLocks/>
          </p:cNvCxnSpPr>
          <p:nvPr/>
        </p:nvCxnSpPr>
        <p:spPr>
          <a:xfrm flipV="1">
            <a:off x="9063142" y="4589507"/>
            <a:ext cx="561771" cy="282334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B0E5CFD-8EE7-45E1-9593-099FBFC1AB14}"/>
              </a:ext>
            </a:extLst>
          </p:cNvPr>
          <p:cNvCxnSpPr>
            <a:cxnSpLocks/>
          </p:cNvCxnSpPr>
          <p:nvPr/>
        </p:nvCxnSpPr>
        <p:spPr>
          <a:xfrm flipV="1">
            <a:off x="9791904" y="4589507"/>
            <a:ext cx="561771" cy="282334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46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(Opcional) Si tenemos variables exógenas, podríamos utilizarlas como columnas extra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060130"/>
              </p:ext>
            </p:extLst>
          </p:nvPr>
        </p:nvGraphicFramePr>
        <p:xfrm>
          <a:off x="6096000" y="1989173"/>
          <a:ext cx="4092179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2019-02-04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2019-02-05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BD073EF-F0AB-4F01-BB2D-6E0F4A556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387016"/>
              </p:ext>
            </p:extLst>
          </p:nvPr>
        </p:nvGraphicFramePr>
        <p:xfrm>
          <a:off x="10188179" y="1989173"/>
          <a:ext cx="1476613" cy="3007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exog1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exog2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36635974-F060-402D-867F-E514C64E1005}"/>
              </a:ext>
            </a:extLst>
          </p:cNvPr>
          <p:cNvSpPr txBox="1"/>
          <p:nvPr/>
        </p:nvSpPr>
        <p:spPr>
          <a:xfrm>
            <a:off x="10277910" y="116379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5"/>
                </a:solidFill>
              </a:rPr>
              <a:t>exógenas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45E3CA19-0EAA-4906-8C6A-88D9992E5AF9}"/>
              </a:ext>
            </a:extLst>
          </p:cNvPr>
          <p:cNvSpPr/>
          <p:nvPr/>
        </p:nvSpPr>
        <p:spPr>
          <a:xfrm rot="16200000">
            <a:off x="10866478" y="935458"/>
            <a:ext cx="120016" cy="1476614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743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(Opcional) Si tenemos variables exógenas, podríamos utilizarlas como columnas extra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Separamos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/test en orden temporal</a:t>
            </a: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02FFB8D-9D0F-48C6-907E-8D9D89364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63283"/>
              </p:ext>
            </p:extLst>
          </p:nvPr>
        </p:nvGraphicFramePr>
        <p:xfrm>
          <a:off x="7402591" y="1363850"/>
          <a:ext cx="3246359" cy="2385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966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613568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559416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559416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611993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Date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10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20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20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8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8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8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11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…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2020-02-16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31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2020-02-17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B901F0E-1251-4E39-8B23-297ADE04F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158266"/>
              </p:ext>
            </p:extLst>
          </p:nvPr>
        </p:nvGraphicFramePr>
        <p:xfrm>
          <a:off x="7402591" y="4206981"/>
          <a:ext cx="3246359" cy="1503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966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613568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559416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559416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611993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Date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2020-02-18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98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2020-02-19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98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…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2020-03-16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31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2020-03-17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2918F0DF-E1F2-4996-989C-6311FBECF04B}"/>
              </a:ext>
            </a:extLst>
          </p:cNvPr>
          <p:cNvSpPr/>
          <p:nvPr/>
        </p:nvSpPr>
        <p:spPr>
          <a:xfrm>
            <a:off x="7043316" y="1363850"/>
            <a:ext cx="186159" cy="23857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5430F6C3-95EA-4D31-A0B4-EA7FFF6DE482}"/>
              </a:ext>
            </a:extLst>
          </p:cNvPr>
          <p:cNvSpPr/>
          <p:nvPr/>
        </p:nvSpPr>
        <p:spPr>
          <a:xfrm>
            <a:off x="6989688" y="4206981"/>
            <a:ext cx="239788" cy="15031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683EE2-663E-4C0E-BC84-2A1185A26BE9}"/>
              </a:ext>
            </a:extLst>
          </p:cNvPr>
          <p:cNvSpPr txBox="1"/>
          <p:nvPr/>
        </p:nvSpPr>
        <p:spPr>
          <a:xfrm>
            <a:off x="6362700" y="23720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1"/>
                </a:solidFill>
              </a:rPr>
              <a:t>train</a:t>
            </a:r>
            <a:endParaRPr lang="es-ES" sz="1800" dirty="0">
              <a:solidFill>
                <a:schemeClr val="accent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061D4A-81DD-4F2C-B096-16DA6C729BB9}"/>
              </a:ext>
            </a:extLst>
          </p:cNvPr>
          <p:cNvSpPr txBox="1"/>
          <p:nvPr/>
        </p:nvSpPr>
        <p:spPr>
          <a:xfrm>
            <a:off x="6362700" y="47528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1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486048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(Opcional) Si tenemos variables exógenas, podríamos utilizarlas como columnas extra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Separamos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/test en orden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 modelo y entrenamos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Predecimos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2BC621-5671-4204-B9A5-CC8ED5A973B6}"/>
              </a:ext>
            </a:extLst>
          </p:cNvPr>
          <p:cNvSpPr txBox="1"/>
          <p:nvPr/>
        </p:nvSpPr>
        <p:spPr>
          <a:xfrm>
            <a:off x="8258175" y="1824961"/>
            <a:ext cx="136928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dirty="0">
                <a:solidFill>
                  <a:schemeClr val="accent1"/>
                </a:solidFill>
              </a:rPr>
              <a:t>?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3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modelos: 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/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62913"/>
              </p:ext>
            </p:extLst>
          </p:nvPr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445A563-0EBE-4E81-A0FE-02279BF4F535}"/>
              </a:ext>
            </a:extLst>
          </p:cNvPr>
          <p:cNvCxnSpPr/>
          <p:nvPr/>
        </p:nvCxnSpPr>
        <p:spPr>
          <a:xfrm flipH="1">
            <a:off x="9593861" y="3328987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0DD34CD-6036-4ED4-BE5C-8FC81BB1CC58}"/>
              </a:ext>
            </a:extLst>
          </p:cNvPr>
          <p:cNvCxnSpPr/>
          <p:nvPr/>
        </p:nvCxnSpPr>
        <p:spPr>
          <a:xfrm flipH="1">
            <a:off x="8859645" y="3328987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6F13573-2B5B-4967-9AF3-AA01AC12FB74}"/>
              </a:ext>
            </a:extLst>
          </p:cNvPr>
          <p:cNvCxnSpPr/>
          <p:nvPr/>
        </p:nvCxnSpPr>
        <p:spPr>
          <a:xfrm flipH="1">
            <a:off x="8159542" y="3328987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437A76B-B464-4A80-A48D-0873A3C5A266}"/>
              </a:ext>
            </a:extLst>
          </p:cNvPr>
          <p:cNvSpPr/>
          <p:nvPr/>
        </p:nvSpPr>
        <p:spPr>
          <a:xfrm>
            <a:off x="923925" y="5025742"/>
            <a:ext cx="4162425" cy="765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6947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modelos: 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095195"/>
              </p:ext>
            </p:extLst>
          </p:nvPr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71574"/>
              </p:ext>
            </p:extLst>
          </p:nvPr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395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r>
              <a:rPr lang="en-GB" sz="3700" dirty="0">
                <a:solidFill>
                  <a:srgbClr val="FF0000"/>
                </a:solidFill>
              </a:rPr>
              <a:t>: </a:t>
            </a:r>
            <a:r>
              <a:rPr lang="en-GB" sz="3700" dirty="0" err="1">
                <a:solidFill>
                  <a:srgbClr val="FF0000"/>
                </a:solidFill>
              </a:rPr>
              <a:t>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432687"/>
              </p:ext>
            </p:extLst>
          </p:nvPr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13352"/>
              </p:ext>
            </p:extLst>
          </p:nvPr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14FA59B-1F9A-443C-909B-CD9664BE2D93}"/>
              </a:ext>
            </a:extLst>
          </p:cNvPr>
          <p:cNvCxnSpPr/>
          <p:nvPr/>
        </p:nvCxnSpPr>
        <p:spPr>
          <a:xfrm flipH="1">
            <a:off x="8859645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17D6C6A-EDD1-4CAA-AD31-53DAC4586DB0}"/>
              </a:ext>
            </a:extLst>
          </p:cNvPr>
          <p:cNvCxnSpPr/>
          <p:nvPr/>
        </p:nvCxnSpPr>
        <p:spPr>
          <a:xfrm flipH="1">
            <a:off x="8159542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4450DB3E-2102-4207-998A-7E89F37BB688}"/>
              </a:ext>
            </a:extLst>
          </p:cNvPr>
          <p:cNvSpPr/>
          <p:nvPr/>
        </p:nvSpPr>
        <p:spPr>
          <a:xfrm>
            <a:off x="923925" y="4629150"/>
            <a:ext cx="4162425" cy="41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999235B-28E6-4DF8-A992-497FDB7417C8}"/>
              </a:ext>
            </a:extLst>
          </p:cNvPr>
          <p:cNvCxnSpPr/>
          <p:nvPr/>
        </p:nvCxnSpPr>
        <p:spPr>
          <a:xfrm flipH="1">
            <a:off x="9576804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ruz 14">
            <a:extLst>
              <a:ext uri="{FF2B5EF4-FFF2-40B4-BE49-F238E27FC236}">
                <a16:creationId xmlns:a16="http://schemas.microsoft.com/office/drawing/2014/main" id="{9F40F25B-936C-4EB9-AEF6-577023BA77C3}"/>
              </a:ext>
            </a:extLst>
          </p:cNvPr>
          <p:cNvSpPr/>
          <p:nvPr/>
        </p:nvSpPr>
        <p:spPr>
          <a:xfrm rot="18900000">
            <a:off x="9751077" y="3631772"/>
            <a:ext cx="165545" cy="163075"/>
          </a:xfrm>
          <a:prstGeom prst="plus">
            <a:avLst>
              <a:gd name="adj" fmla="val 47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66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Algunos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endParaRPr dirty="0"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financiero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casas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unifamiliares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huevos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sacrificados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mensualmente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Victoria,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 Total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linces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atrapados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río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McKenzie (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Canadá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cervezera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r>
              <a:rPr lang="en-GB" sz="3700" dirty="0">
                <a:solidFill>
                  <a:srgbClr val="FF0000"/>
                </a:solidFill>
              </a:rPr>
              <a:t>: </a:t>
            </a:r>
            <a:r>
              <a:rPr lang="en-GB" sz="3700" dirty="0" err="1">
                <a:solidFill>
                  <a:srgbClr val="FF0000"/>
                </a:solidFill>
              </a:rPr>
              <a:t>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/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/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F0CF039-4539-4C27-9825-6DDC2EFFBD2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593862" y="3612233"/>
            <a:ext cx="1100152" cy="21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14FA59B-1F9A-443C-909B-CD9664BE2D93}"/>
              </a:ext>
            </a:extLst>
          </p:cNvPr>
          <p:cNvCxnSpPr/>
          <p:nvPr/>
        </p:nvCxnSpPr>
        <p:spPr>
          <a:xfrm flipH="1">
            <a:off x="8859645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17D6C6A-EDD1-4CAA-AD31-53DAC4586DB0}"/>
              </a:ext>
            </a:extLst>
          </p:cNvPr>
          <p:cNvCxnSpPr/>
          <p:nvPr/>
        </p:nvCxnSpPr>
        <p:spPr>
          <a:xfrm flipH="1">
            <a:off x="8159542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4450DB3E-2102-4207-998A-7E89F37BB688}"/>
              </a:ext>
            </a:extLst>
          </p:cNvPr>
          <p:cNvSpPr/>
          <p:nvPr/>
        </p:nvSpPr>
        <p:spPr>
          <a:xfrm>
            <a:off x="923925" y="4629150"/>
            <a:ext cx="4162425" cy="41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9580746-096E-484B-B983-0A8C2E91DFE3}"/>
              </a:ext>
            </a:extLst>
          </p:cNvPr>
          <p:cNvSpPr/>
          <p:nvPr/>
        </p:nvSpPr>
        <p:spPr>
          <a:xfrm rot="20918991">
            <a:off x="9055213" y="3511718"/>
            <a:ext cx="2077078" cy="4182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32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modelos: 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/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29</a:t>
                      </a:r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/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629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4284548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variables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886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55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2916893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720682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4284548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a8b485b1ff_0_62"/>
          <p:cNvSpPr txBox="1"/>
          <p:nvPr/>
        </p:nvSpPr>
        <p:spPr>
          <a:xfrm>
            <a:off x="1680049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5">
            <a:alphaModFix/>
          </a:blip>
          <a:srcRect r="23652"/>
          <a:stretch/>
        </p:blipFill>
        <p:spPr>
          <a:xfrm>
            <a:off x="1228800" y="5206530"/>
            <a:ext cx="2337999" cy="13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53782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9037504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487" y="5197428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4F67DED-385B-4ED3-8700-59B7D77F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73" y="5206530"/>
            <a:ext cx="2629362" cy="1341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Objetivo</a:t>
            </a:r>
            <a:r>
              <a:rPr lang="en-GB" dirty="0">
                <a:solidFill>
                  <a:srgbClr val="FF0000"/>
                </a:solidFill>
              </a:rPr>
              <a:t> de las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Entender</a:t>
            </a:r>
            <a:r>
              <a:rPr lang="en-GB" dirty="0">
                <a:solidFill>
                  <a:srgbClr val="FFFFFF"/>
                </a:solidFill>
              </a:rPr>
              <a:t> el </a:t>
            </a:r>
            <a:r>
              <a:rPr lang="en-GB" dirty="0" err="1">
                <a:solidFill>
                  <a:srgbClr val="FFFFFF"/>
                </a:solidFill>
              </a:rPr>
              <a:t>pasado</a:t>
            </a:r>
            <a:r>
              <a:rPr lang="en-GB" dirty="0">
                <a:solidFill>
                  <a:srgbClr val="FFFFFF"/>
                </a:solidFill>
              </a:rPr>
              <a:t> para </a:t>
            </a:r>
            <a:r>
              <a:rPr lang="en-GB" dirty="0" err="1">
                <a:solidFill>
                  <a:srgbClr val="FFFFFF"/>
                </a:solidFill>
              </a:rPr>
              <a:t>predecir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el futuro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AF1AC-5B51-4D57-81AA-7C7F3D1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2" y="2350354"/>
            <a:ext cx="4928366" cy="132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0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12979</TotalTime>
  <Words>3584</Words>
  <Application>Microsoft Office PowerPoint</Application>
  <PresentationFormat>Panorámica</PresentationFormat>
  <Paragraphs>784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Machine Learning – Series Temporales</vt:lpstr>
      <vt:lpstr>Series Temporales Analítica</vt:lpstr>
      <vt:lpstr>¿Qué es una Serie Temporal (o Time Series)?</vt:lpstr>
      <vt:lpstr>Algunos ejemplos</vt:lpstr>
      <vt:lpstr>Clasificación Series temporales</vt:lpstr>
      <vt:lpstr>Objetivo de las Series Temporales Entender el pasado para predecir el futuro</vt:lpstr>
      <vt:lpstr>Visualización Series Temporales</vt:lpstr>
      <vt:lpstr>Visualización Series Temporales</vt:lpstr>
      <vt:lpstr>Visualización Series Temporales</vt:lpstr>
      <vt:lpstr>Componentes de una Serie Temporal</vt:lpstr>
      <vt:lpstr>Descomposiciones Aditiva y Multiplicativa</vt:lpstr>
      <vt:lpstr>Estacionariedad</vt:lpstr>
      <vt:lpstr>¿Cómo compruebo si una serie es Estacionaria?</vt:lpstr>
      <vt:lpstr>Deseasonalize</vt:lpstr>
      <vt:lpstr>¿Cómo compruebo que el TS es seasonal?</vt:lpstr>
      <vt:lpstr>Missings</vt:lpstr>
      <vt:lpstr>Time Series Modelos de predicción</vt:lpstr>
      <vt:lpstr>Modelos de smoothing</vt:lpstr>
      <vt:lpstr>Smoothing</vt:lpstr>
      <vt:lpstr>Simple Exponential Smoothing (SES)</vt:lpstr>
      <vt:lpstr>Double Exponential Smoothing (DES)</vt:lpstr>
      <vt:lpstr>Triple Exponential Smoothing (TES)</vt:lpstr>
      <vt:lpstr>Técnicas de regresión</vt:lpstr>
      <vt:lpstr>Auto Regressive (AR)</vt:lpstr>
      <vt:lpstr>ARIMA</vt:lpstr>
      <vt:lpstr>Valor differencing (d)</vt:lpstr>
      <vt:lpstr>Valores p y q óptimos</vt:lpstr>
      <vt:lpstr>Valores p y q óptimos</vt:lpstr>
      <vt:lpstr>SARIMA</vt:lpstr>
      <vt:lpstr>Otros modelos</vt:lpstr>
      <vt:lpstr>Otros modelos</vt:lpstr>
      <vt:lpstr>Otros modelos</vt:lpstr>
      <vt:lpstr>Otros modelos</vt:lpstr>
      <vt:lpstr>Otros modelos</vt:lpstr>
      <vt:lpstr>Otros modelos</vt:lpstr>
      <vt:lpstr>Otros modelos</vt:lpstr>
      <vt:lpstr>Otros modelos: Predicción</vt:lpstr>
      <vt:lpstr>Otros modelos: Predicción</vt:lpstr>
      <vt:lpstr>Otros modelos: Predicción</vt:lpstr>
      <vt:lpstr>Otros modelos: Predicción</vt:lpstr>
      <vt:lpstr>Otros modelos: Predicción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TheBridge</cp:lastModifiedBy>
  <cp:revision>40</cp:revision>
  <dcterms:created xsi:type="dcterms:W3CDTF">2020-05-12T19:48:30Z</dcterms:created>
  <dcterms:modified xsi:type="dcterms:W3CDTF">2021-03-18T17:09:32Z</dcterms:modified>
</cp:coreProperties>
</file>